
<file path=[Content_Types].xml><?xml version="1.0" encoding="utf-8"?>
<Types xmlns="http://schemas.openxmlformats.org/package/2006/content-types">
  <Override PartName="/_rels/.rels" ContentType="application/vnd.openxmlformats-package.relationships+xml"/>
  <Override PartName="/ppt/_rels/presentation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_rels/slideLayout11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1.xml.rels" ContentType="application/vnd.openxmlformats-package.relationships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.xml" ContentType="application/vnd.openxmlformats-officedocument.presentationml.slideLayout+xml"/>
  <Override PartName="/ppt/theme/theme1.xml" ContentType="application/vnd.openxmlformats-officedocument.theme+xml"/>
  <Override PartName="/ppt/media/image3.jpeg" ContentType="image/jpeg"/>
  <Override PartName="/ppt/media/image2.png" ContentType="image/png"/>
  <Override PartName="/ppt/media/image1.png" ContentType="image/png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entation.xml" ContentType="application/vnd.openxmlformats-officedocument.presentationml.presentation.main+xml"/>
  <Override PartName="/docProps/custom.xml" ContentType="application/vnd.openxmlformats-officedocument.custom-properties+xml"/>
  <Override PartName="/docProps/app.xml" ContentType="application/vnd.openxmlformats-officedocument.extended-properties+xml"/>
  <Override PartName="/docProps/core.xml" ContentType="application/vnd.openxmlformats-package.core-properties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</p:sldIdLst>
  <p:sldSz cx="10080625" cy="7559675"/>
  <p:notesSz cx="7772400" cy="10058400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png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20912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pic>
        <p:nvPicPr>
          <p:cNvPr id="37" name="" descr=""/>
          <p:cNvPicPr/>
          <p:nvPr/>
        </p:nvPicPr>
        <p:blipFill>
          <a:blip r:embed="rId2"/>
          <a:stretch/>
        </p:blipFill>
        <p:spPr>
          <a:xfrm>
            <a:off x="2292120" y="1768680"/>
            <a:ext cx="5495040" cy="4384440"/>
          </a:xfrm>
          <a:prstGeom prst="rect">
            <a:avLst/>
          </a:prstGeom>
          <a:ln>
            <a:noFill/>
          </a:ln>
        </p:spPr>
      </p:pic>
      <p:pic>
        <p:nvPicPr>
          <p:cNvPr id="38" name="" descr=""/>
          <p:cNvPicPr/>
          <p:nvPr/>
        </p:nvPicPr>
        <p:blipFill>
          <a:blip r:embed="rId3"/>
          <a:stretch/>
        </p:blipFill>
        <p:spPr>
          <a:xfrm>
            <a:off x="2292120" y="1768680"/>
            <a:ext cx="5495040" cy="4384440"/>
          </a:xfrm>
          <a:prstGeom prst="rect">
            <a:avLst/>
          </a:prstGeom>
          <a:ln>
            <a:noFill/>
          </a:ln>
        </p:spPr>
      </p:pic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504000" y="301320"/>
            <a:ext cx="9071640" cy="5851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r>
              <a:rPr lang="en-US" sz="4400">
                <a:latin typeface="Arial"/>
              </a:rPr>
              <a:t>Click to edit the title text format</a:t>
            </a:r>
            <a:endParaRPr/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rIns="0" tIns="0" bIns="0"/>
          <a:p>
            <a:pPr>
              <a:buSzPct val="45000"/>
              <a:buFont typeface="StarSymbol"/>
              <a:buChar char=""/>
            </a:pPr>
            <a:r>
              <a:rPr lang="en-US" sz="3200">
                <a:latin typeface="Arial"/>
              </a:rPr>
              <a:t>Click to edit the outline text format</a:t>
            </a:r>
            <a:endParaRPr/>
          </a:p>
          <a:p>
            <a:pPr lvl="1">
              <a:buSzPct val="75000"/>
              <a:buFont typeface="StarSymbol"/>
              <a:buChar char=""/>
            </a:pPr>
            <a:r>
              <a:rPr lang="en-US" sz="2800">
                <a:latin typeface="Arial"/>
              </a:rPr>
              <a:t>Second Outline Level</a:t>
            </a:r>
            <a:endParaRPr/>
          </a:p>
          <a:p>
            <a:pPr lvl="2">
              <a:buSzPct val="45000"/>
              <a:buFont typeface="StarSymbol"/>
              <a:buChar char=""/>
            </a:pPr>
            <a:r>
              <a:rPr lang="en-US" sz="2400">
                <a:latin typeface="Arial"/>
              </a:rPr>
              <a:t>Third Outline Level</a:t>
            </a:r>
            <a:endParaRPr/>
          </a:p>
          <a:p>
            <a:pPr lvl="3">
              <a:buSzPct val="75000"/>
              <a:buFont typeface="StarSymbol"/>
              <a:buChar char=""/>
            </a:pPr>
            <a:r>
              <a:rPr lang="en-US" sz="2000">
                <a:latin typeface="Arial"/>
              </a:rPr>
              <a:t>Fourth Outline Level</a:t>
            </a:r>
            <a:endParaRPr/>
          </a:p>
          <a:p>
            <a:pPr lvl="4">
              <a:buSzPct val="45000"/>
              <a:buFont typeface="StarSymbol"/>
              <a:buChar char=""/>
            </a:pPr>
            <a:r>
              <a:rPr lang="en-US" sz="2000">
                <a:latin typeface="Arial"/>
              </a:rPr>
              <a:t>Fifth Outline Level</a:t>
            </a:r>
            <a:endParaRPr/>
          </a:p>
          <a:p>
            <a:pPr lvl="5">
              <a:buSzPct val="45000"/>
              <a:buFont typeface="StarSymbol"/>
              <a:buChar char=""/>
            </a:pPr>
            <a:r>
              <a:rPr lang="en-US" sz="2000">
                <a:latin typeface="Arial"/>
              </a:rPr>
              <a:t>Sixth Outline Level</a:t>
            </a:r>
            <a:endParaRPr/>
          </a:p>
          <a:p>
            <a:pPr lvl="6">
              <a:buSzPct val="45000"/>
              <a:buFont typeface="StarSymbol"/>
              <a:buChar char=""/>
            </a:pPr>
            <a:r>
              <a:rPr lang="en-US" sz="2000">
                <a:latin typeface="Arial"/>
              </a:rPr>
              <a:t>Seventh Outline Level</a:t>
            </a:r>
            <a:endParaRPr/>
          </a:p>
        </p:txBody>
      </p:sp>
      <p:sp>
        <p:nvSpPr>
          <p:cNvPr id="2" name="PlaceHolder 3"/>
          <p:cNvSpPr>
            <a:spLocks noGrp="1"/>
          </p:cNvSpPr>
          <p:nvPr>
            <p:ph type="dt"/>
          </p:nvPr>
        </p:nvSpPr>
        <p:spPr>
          <a:xfrm>
            <a:off x="504000" y="6887160"/>
            <a:ext cx="2348280" cy="521280"/>
          </a:xfrm>
          <a:prstGeom prst="rect">
            <a:avLst/>
          </a:prstGeom>
        </p:spPr>
        <p:txBody>
          <a:bodyPr lIns="0" rIns="0" tIns="0" bIns="0"/>
          <a:p>
            <a:r>
              <a:rPr lang="en-US" sz="1400">
                <a:latin typeface="Times New Roman"/>
              </a:rPr>
              <a:t>&lt;date/time&gt;</a:t>
            </a:r>
            <a:endParaRPr/>
          </a:p>
        </p:txBody>
      </p:sp>
      <p:sp>
        <p:nvSpPr>
          <p:cNvPr id="3" name="PlaceHolder 4"/>
          <p:cNvSpPr>
            <a:spLocks noGrp="1"/>
          </p:cNvSpPr>
          <p:nvPr>
            <p:ph type="ftr"/>
          </p:nvPr>
        </p:nvSpPr>
        <p:spPr>
          <a:xfrm>
            <a:off x="3447360" y="6887160"/>
            <a:ext cx="3195000" cy="521280"/>
          </a:xfrm>
          <a:prstGeom prst="rect">
            <a:avLst/>
          </a:prstGeom>
        </p:spPr>
        <p:txBody>
          <a:bodyPr lIns="0" rIns="0" tIns="0" bIns="0"/>
          <a:p>
            <a:pPr algn="ctr"/>
            <a:r>
              <a:rPr lang="en-US" sz="1400">
                <a:latin typeface="Times New Roman"/>
              </a:rPr>
              <a:t>&lt;footer&gt;</a:t>
            </a:r>
            <a:endParaRPr/>
          </a:p>
        </p:txBody>
      </p:sp>
      <p:sp>
        <p:nvSpPr>
          <p:cNvPr id="4" name="PlaceHolder 5"/>
          <p:cNvSpPr>
            <a:spLocks noGrp="1"/>
          </p:cNvSpPr>
          <p:nvPr>
            <p:ph type="sldNum"/>
          </p:nvPr>
        </p:nvSpPr>
        <p:spPr>
          <a:xfrm>
            <a:off x="7227360" y="6887160"/>
            <a:ext cx="2348280" cy="521280"/>
          </a:xfrm>
          <a:prstGeom prst="rect">
            <a:avLst/>
          </a:prstGeom>
        </p:spPr>
        <p:txBody>
          <a:bodyPr lIns="0" rIns="0" tIns="0" bIns="0"/>
          <a:p>
            <a:pPr algn="r"/>
            <a:fld id="{4E795E99-4354-4253-985C-951981450065}" type="slidenum">
              <a:rPr lang="en-US" sz="1400">
                <a:latin typeface="Times New Roman"/>
              </a:rPr>
              <a:t>&lt;number&gt;</a:t>
            </a:fld>
            <a:endParaRPr/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3.jpeg"/><Relationship Id="rId2" Type="http://schemas.openxmlformats.org/officeDocument/2006/relationships/slideLayout" Target="../slideLayouts/slideLayout3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TextShape 1"/>
          <p:cNvSpPr txBox="1"/>
          <p:nvPr/>
        </p:nvSpPr>
        <p:spPr>
          <a:xfrm>
            <a:off x="504000" y="301320"/>
            <a:ext cx="9071640" cy="126216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/>
          <a:p>
            <a:pPr algn="ctr"/>
            <a:r>
              <a:rPr lang="en-US" sz="4400">
                <a:latin typeface="Arial"/>
              </a:rPr>
              <a:t>Candidate</a:t>
            </a:r>
            <a:endParaRPr/>
          </a:p>
        </p:txBody>
      </p:sp>
      <p:sp>
        <p:nvSpPr>
          <p:cNvPr id="40" name="TextShape 2"/>
          <p:cNvSpPr txBox="1"/>
          <p:nvPr/>
        </p:nvSpPr>
        <p:spPr>
          <a:xfrm>
            <a:off x="504000" y="1833480"/>
            <a:ext cx="9071640" cy="438444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/>
          <a:p>
            <a:pPr algn="ctr"/>
            <a:r>
              <a:rPr b="1" lang="en-US" sz="4400">
                <a:solidFill>
                  <a:srgbClr val="0000ff"/>
                </a:solidFill>
                <a:latin typeface="Arial"/>
              </a:rPr>
              <a:t>Gerry George</a:t>
            </a:r>
            <a:endParaRPr/>
          </a:p>
          <a:p>
            <a:pPr algn="ctr"/>
            <a:endParaRPr/>
          </a:p>
          <a:p>
            <a:r>
              <a:rPr lang="en-US" sz="3200">
                <a:latin typeface="Arial"/>
              </a:rPr>
              <a:t>	</a:t>
            </a:r>
            <a:r>
              <a:rPr lang="en-US" sz="3200">
                <a:latin typeface="Arial"/>
              </a:rPr>
              <a:t>	</a:t>
            </a:r>
            <a:r>
              <a:rPr b="1" lang="en-US" sz="3200">
                <a:latin typeface="Arial"/>
              </a:rPr>
              <a:t>Role</a:t>
            </a:r>
            <a:r>
              <a:rPr lang="en-US" sz="3200">
                <a:latin typeface="Arial"/>
              </a:rPr>
              <a:t>: </a:t>
            </a:r>
            <a:r>
              <a:rPr lang="en-US" sz="3200">
                <a:latin typeface="Arial"/>
              </a:rPr>
              <a:t>	</a:t>
            </a:r>
            <a:r>
              <a:rPr lang="en-US" sz="3200">
                <a:latin typeface="Arial"/>
              </a:rPr>
              <a:t>	</a:t>
            </a:r>
            <a:r>
              <a:rPr i="1" lang="en-US" sz="3200">
                <a:latin typeface="Arial"/>
              </a:rPr>
              <a:t>ICT Consultant </a:t>
            </a:r>
            <a:endParaRPr/>
          </a:p>
          <a:p>
            <a:pPr algn="ctr"/>
            <a:r>
              <a:rPr i="1" lang="en-US" sz="3200">
                <a:latin typeface="Arial"/>
              </a:rPr>
              <a:t>	</a:t>
            </a:r>
            <a:r>
              <a:rPr i="1" lang="en-US" sz="3200">
                <a:latin typeface="Arial"/>
              </a:rPr>
              <a:t>	</a:t>
            </a:r>
            <a:r>
              <a:rPr i="1" lang="en-US" sz="3200">
                <a:latin typeface="Arial"/>
              </a:rPr>
              <a:t>	</a:t>
            </a:r>
            <a:r>
              <a:rPr i="1" lang="en-US" sz="3200">
                <a:latin typeface="Arial"/>
              </a:rPr>
              <a:t>	</a:t>
            </a:r>
            <a:r>
              <a:rPr i="1" lang="en-US" sz="3200">
                <a:latin typeface="Arial"/>
              </a:rPr>
              <a:t>&amp; Business Solutions Provider</a:t>
            </a:r>
            <a:endParaRPr/>
          </a:p>
          <a:p>
            <a:pPr algn="ctr"/>
            <a:endParaRPr/>
          </a:p>
        </p:txBody>
      </p:sp>
    </p:spTree>
  </p:cSld>
  <p:timing>
    <p:tnLst>
      <p:par>
        <p:cTn id="1" dur="indefinite" restart="never" nodeType="tmRoot">
          <p:childTnLst>
            <p:seq>
              <p:cTn id="2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TextShape 1"/>
          <p:cNvSpPr txBox="1"/>
          <p:nvPr/>
        </p:nvSpPr>
        <p:spPr>
          <a:xfrm>
            <a:off x="504000" y="301320"/>
            <a:ext cx="9071640" cy="126216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/>
          <a:p>
            <a:pPr algn="ctr"/>
            <a:r>
              <a:rPr lang="en-US" sz="4400">
                <a:latin typeface="Arial"/>
              </a:rPr>
              <a:t>Background</a:t>
            </a:r>
            <a:endParaRPr/>
          </a:p>
        </p:txBody>
      </p:sp>
      <p:sp>
        <p:nvSpPr>
          <p:cNvPr id="42" name="TextShape 2"/>
          <p:cNvSpPr txBox="1"/>
          <p:nvPr/>
        </p:nvSpPr>
        <p:spPr>
          <a:xfrm>
            <a:off x="1005840" y="1554480"/>
            <a:ext cx="8595360" cy="530352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/>
          <a:p>
            <a:pPr>
              <a:buSzPct val="45000"/>
              <a:buFont typeface="StarSymbol"/>
              <a:buChar char=""/>
            </a:pPr>
            <a:r>
              <a:rPr lang="en-US" sz="3200">
                <a:latin typeface="Arial"/>
              </a:rPr>
              <a:t>ICT Advocate &amp; Lobbyist</a:t>
            </a:r>
            <a:endParaRPr/>
          </a:p>
          <a:p>
            <a:pPr>
              <a:buSzPct val="45000"/>
              <a:buFont typeface="StarSymbol"/>
              <a:buChar char=""/>
            </a:pPr>
            <a:r>
              <a:rPr lang="en-US" sz="3200">
                <a:latin typeface="Arial"/>
              </a:rPr>
              <a:t>Open Source Evangelist</a:t>
            </a:r>
            <a:endParaRPr/>
          </a:p>
          <a:p>
            <a:pPr>
              <a:buSzPct val="45000"/>
              <a:buFont typeface="StarSymbol"/>
              <a:buChar char=""/>
            </a:pPr>
            <a:r>
              <a:rPr lang="en-US" sz="3200">
                <a:latin typeface="Arial"/>
              </a:rPr>
              <a:t>ICT Practitioneer</a:t>
            </a:r>
            <a:endParaRPr/>
          </a:p>
          <a:p>
            <a:endParaRPr/>
          </a:p>
          <a:p>
            <a:pPr>
              <a:buSzPct val="45000"/>
              <a:buFont typeface="StarSymbol"/>
              <a:buChar char=""/>
            </a:pPr>
            <a:r>
              <a:rPr lang="en-US" sz="3200">
                <a:latin typeface="Arial"/>
              </a:rPr>
              <a:t>Principal – DigiSolv, Inc. </a:t>
            </a:r>
            <a:r>
              <a:rPr i="1" lang="en-US" sz="2000">
                <a:latin typeface="Arial"/>
              </a:rPr>
              <a:t>(1995 - present)</a:t>
            </a:r>
            <a:endParaRPr/>
          </a:p>
          <a:p>
            <a:pPr>
              <a:buSzPct val="45000"/>
              <a:buFont typeface="StarSymbol"/>
              <a:buChar char=""/>
            </a:pPr>
            <a:r>
              <a:rPr lang="en-US" sz="3200">
                <a:latin typeface="Arial"/>
              </a:rPr>
              <a:t>NTRC Commissioner  </a:t>
            </a:r>
            <a:r>
              <a:rPr i="1" lang="en-US" sz="2000">
                <a:latin typeface="Arial"/>
              </a:rPr>
              <a:t>(2011 – present)</a:t>
            </a:r>
            <a:endParaRPr/>
          </a:p>
          <a:p>
            <a:pPr>
              <a:buSzPct val="45000"/>
              <a:buFont typeface="StarSymbol"/>
              <a:buChar char=""/>
            </a:pPr>
            <a:r>
              <a:rPr lang="en-US" sz="2800">
                <a:latin typeface="Arial"/>
              </a:rPr>
              <a:t>UWI MIS Lecturer </a:t>
            </a:r>
            <a:r>
              <a:rPr i="1" lang="en-US">
                <a:latin typeface="Arial"/>
              </a:rPr>
              <a:t>(Part-time, 1998 – 2013)</a:t>
            </a:r>
            <a:endParaRPr/>
          </a:p>
          <a:p>
            <a:r>
              <a:rPr b="1" lang="en-US" sz="2600">
                <a:solidFill>
                  <a:srgbClr val="0000ff"/>
                </a:solidFill>
                <a:latin typeface="Arial"/>
              </a:rPr>
              <a:t>Education</a:t>
            </a:r>
            <a:endParaRPr/>
          </a:p>
          <a:p>
            <a:pPr>
              <a:buSzPct val="45000"/>
              <a:buFont typeface="StarSymbol"/>
              <a:buChar char=""/>
            </a:pPr>
            <a:r>
              <a:rPr lang="en-US" sz="2600">
                <a:latin typeface="Arial"/>
              </a:rPr>
              <a:t>BA – Economics,</a:t>
            </a:r>
            <a:r>
              <a:rPr lang="en-US">
                <a:latin typeface="Arial"/>
              </a:rPr>
              <a:t> </a:t>
            </a:r>
            <a:r>
              <a:rPr lang="en-US" sz="2200">
                <a:latin typeface="Arial"/>
              </a:rPr>
              <a:t>UWO, Ontario. Canada</a:t>
            </a:r>
            <a:r>
              <a:rPr lang="en-US" sz="2600">
                <a:latin typeface="Arial"/>
              </a:rPr>
              <a:t> </a:t>
            </a:r>
            <a:r>
              <a:rPr i="1" lang="en-US" sz="2000">
                <a:latin typeface="Arial"/>
              </a:rPr>
              <a:t>(1991)</a:t>
            </a:r>
            <a:endParaRPr/>
          </a:p>
          <a:p>
            <a:pPr>
              <a:buSzPct val="45000"/>
              <a:buFont typeface="StarSymbol"/>
              <a:buChar char=""/>
            </a:pPr>
            <a:r>
              <a:rPr lang="en-US" sz="2400">
                <a:latin typeface="Arial"/>
              </a:rPr>
              <a:t>MS/MIS, Boston U, Boston, MA, USA </a:t>
            </a:r>
            <a:r>
              <a:rPr i="1" lang="en-US" sz="2400">
                <a:latin typeface="Arial"/>
              </a:rPr>
              <a:t>(1994)</a:t>
            </a:r>
            <a:endParaRPr/>
          </a:p>
        </p:txBody>
      </p:sp>
    </p:spTree>
  </p:cSld>
  <p:timing>
    <p:tnLst>
      <p:par>
        <p:cTn id="3" dur="indefinite" restart="never" nodeType="tmRoot">
          <p:childTnLst>
            <p:seq>
              <p:cTn id="4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TextShape 1"/>
          <p:cNvSpPr txBox="1"/>
          <p:nvPr/>
        </p:nvSpPr>
        <p:spPr>
          <a:xfrm>
            <a:off x="504000" y="301320"/>
            <a:ext cx="9071640" cy="126216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/>
          <a:p>
            <a:pPr algn="ctr"/>
            <a:r>
              <a:rPr lang="en-US" sz="4400">
                <a:latin typeface="Arial"/>
              </a:rPr>
              <a:t>Activities &amp; Accomplishments</a:t>
            </a:r>
            <a:endParaRPr/>
          </a:p>
        </p:txBody>
      </p:sp>
      <p:sp>
        <p:nvSpPr>
          <p:cNvPr id="44" name="TextShape 2"/>
          <p:cNvSpPr txBox="1"/>
          <p:nvPr/>
        </p:nvSpPr>
        <p:spPr>
          <a:xfrm>
            <a:off x="504000" y="1769040"/>
            <a:ext cx="9071640" cy="438444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/>
          <a:p>
            <a:pPr>
              <a:buSzPct val="45000"/>
              <a:buFont typeface="StarSymbol"/>
              <a:buChar char=""/>
            </a:pPr>
            <a:r>
              <a:rPr lang="en-US" sz="3200">
                <a:latin typeface="Arial"/>
              </a:rPr>
              <a:t>CaribNOG #2 </a:t>
            </a:r>
            <a:r>
              <a:rPr lang="en-US" sz="2200">
                <a:latin typeface="Arial"/>
              </a:rPr>
              <a:t>(2011)</a:t>
            </a:r>
            <a:r>
              <a:rPr lang="en-US" sz="3200">
                <a:latin typeface="Arial"/>
              </a:rPr>
              <a:t> &amp; #9 </a:t>
            </a:r>
            <a:r>
              <a:rPr i="1" lang="en-US" sz="2200">
                <a:latin typeface="Arial"/>
              </a:rPr>
              <a:t>(2014)</a:t>
            </a:r>
            <a:endParaRPr/>
          </a:p>
          <a:p>
            <a:pPr>
              <a:buSzPct val="45000"/>
              <a:buFont typeface="StarSymbol"/>
              <a:buChar char=""/>
            </a:pPr>
            <a:endParaRPr/>
          </a:p>
          <a:p>
            <a:pPr>
              <a:buSzPct val="45000"/>
              <a:buFont typeface="StarSymbol"/>
              <a:buChar char=""/>
            </a:pPr>
            <a:r>
              <a:rPr lang="en-US" sz="3200">
                <a:latin typeface="Arial"/>
              </a:rPr>
              <a:t>“</a:t>
            </a:r>
            <a:r>
              <a:rPr lang="en-US" sz="3200">
                <a:latin typeface="Arial"/>
              </a:rPr>
              <a:t>Open for Business” - An Open Source Business Seminar – </a:t>
            </a:r>
            <a:r>
              <a:rPr lang="en-US" sz="2400">
                <a:latin typeface="Arial"/>
              </a:rPr>
              <a:t>with the Government of Saint Lucia</a:t>
            </a:r>
            <a:r>
              <a:rPr lang="en-US" sz="2600">
                <a:latin typeface="Arial"/>
              </a:rPr>
              <a:t> (</a:t>
            </a:r>
            <a:r>
              <a:rPr i="1" lang="en-US" sz="2200">
                <a:latin typeface="Arial"/>
              </a:rPr>
              <a:t>2004</a:t>
            </a:r>
            <a:r>
              <a:rPr i="1" lang="en-US" sz="2400">
                <a:latin typeface="Arial"/>
              </a:rPr>
              <a:t>)</a:t>
            </a:r>
            <a:endParaRPr/>
          </a:p>
          <a:p>
            <a:pPr>
              <a:buSzPct val="45000"/>
              <a:buFont typeface="StarSymbol"/>
              <a:buChar char=""/>
            </a:pPr>
            <a:endParaRPr/>
          </a:p>
          <a:p>
            <a:pPr>
              <a:buSzPct val="45000"/>
              <a:buFont typeface="StarSymbol"/>
              <a:buChar char=""/>
            </a:pPr>
            <a:r>
              <a:rPr lang="en-US" sz="3200">
                <a:latin typeface="Arial"/>
              </a:rPr>
              <a:t>SLICTA Interim Executive  </a:t>
            </a:r>
            <a:r>
              <a:rPr i="1" lang="en-US" sz="2000">
                <a:latin typeface="Arial"/>
              </a:rPr>
              <a:t>(2014 – 2015)</a:t>
            </a:r>
            <a:endParaRPr/>
          </a:p>
        </p:txBody>
      </p:sp>
    </p:spTree>
  </p:cSld>
  <p:timing>
    <p:tnLst>
      <p:par>
        <p:cTn id="5" dur="indefinite" restart="never" nodeType="tmRoot">
          <p:childTnLst>
            <p:seq>
              <p:cTn id="6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TextShape 1"/>
          <p:cNvSpPr txBox="1"/>
          <p:nvPr/>
        </p:nvSpPr>
        <p:spPr>
          <a:xfrm>
            <a:off x="504000" y="301320"/>
            <a:ext cx="9071640" cy="126216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/>
          <a:p>
            <a:pPr algn="ctr"/>
            <a:r>
              <a:rPr lang="en-US" sz="4400">
                <a:latin typeface="Arial"/>
              </a:rPr>
              <a:t>Advocacy Activities</a:t>
            </a:r>
            <a:endParaRPr/>
          </a:p>
        </p:txBody>
      </p:sp>
      <p:sp>
        <p:nvSpPr>
          <p:cNvPr id="46" name="TextShape 2"/>
          <p:cNvSpPr txBox="1"/>
          <p:nvPr/>
        </p:nvSpPr>
        <p:spPr>
          <a:xfrm>
            <a:off x="438120" y="1554480"/>
            <a:ext cx="9071640" cy="539496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/>
          <a:p>
            <a:pPr>
              <a:buSzPct val="45000"/>
              <a:buFont typeface="StarSymbol"/>
              <a:buChar char=""/>
            </a:pPr>
            <a:r>
              <a:rPr lang="en-US" sz="3200">
                <a:latin typeface="Arial"/>
              </a:rPr>
              <a:t>Internet Governance &amp; Capacity Building</a:t>
            </a:r>
            <a:endParaRPr/>
          </a:p>
          <a:p>
            <a:pPr>
              <a:buSzPct val="45000"/>
              <a:buFont typeface="StarSymbol"/>
              <a:buChar char=""/>
            </a:pPr>
            <a:r>
              <a:rPr lang="en-US" sz="3200">
                <a:latin typeface="Arial"/>
              </a:rPr>
              <a:t>HIPCAR Harmonized ICT Legislation and Regulations</a:t>
            </a:r>
            <a:endParaRPr/>
          </a:p>
          <a:p>
            <a:pPr>
              <a:buSzPct val="45000"/>
              <a:buFont typeface="StarSymbol"/>
              <a:buChar char=""/>
            </a:pPr>
            <a:r>
              <a:rPr lang="en-US" sz="3200">
                <a:latin typeface="Arial"/>
              </a:rPr>
              <a:t>ICT Policy Frameworks &amp; ICT for Development Discussions</a:t>
            </a:r>
            <a:endParaRPr/>
          </a:p>
          <a:p>
            <a:pPr>
              <a:buSzPct val="45000"/>
              <a:buFont typeface="StarSymbol"/>
              <a:buChar char=""/>
            </a:pPr>
            <a:r>
              <a:rPr lang="en-US" sz="3200">
                <a:latin typeface="Arial"/>
              </a:rPr>
              <a:t>Telecommunications Regulations/Regulatory Apparatus</a:t>
            </a:r>
            <a:endParaRPr/>
          </a:p>
          <a:p>
            <a:pPr>
              <a:buSzPct val="45000"/>
              <a:buFont typeface="StarSymbol"/>
              <a:buChar char=""/>
            </a:pPr>
            <a:r>
              <a:rPr lang="en-US" sz="3200">
                <a:latin typeface="Arial"/>
              </a:rPr>
              <a:t>Capacity Building &amp; Knowledge Exchange in Cyber Security </a:t>
            </a:r>
            <a:endParaRPr/>
          </a:p>
          <a:p>
            <a:pPr>
              <a:buSzPct val="45000"/>
              <a:buFont typeface="StarSymbol"/>
              <a:buChar char=""/>
            </a:pPr>
            <a:r>
              <a:rPr lang="en-US" sz="3200">
                <a:latin typeface="Arial"/>
              </a:rPr>
              <a:t>Connect Caribbean &amp; Latin America – Regional Connectivity</a:t>
            </a:r>
            <a:endParaRPr/>
          </a:p>
          <a:p>
            <a:pPr>
              <a:buSzPct val="45000"/>
              <a:buFont typeface="StarSymbol"/>
              <a:buChar char=""/>
            </a:pPr>
            <a:r>
              <a:rPr lang="en-US" sz="3200">
                <a:latin typeface="Arial"/>
              </a:rPr>
              <a:t>Remote participation: IGF/WSIS/ARIN/ICANN/</a:t>
            </a:r>
            <a:r>
              <a:rPr i="1" lang="en-US" sz="2400">
                <a:latin typeface="Arial"/>
              </a:rPr>
              <a:t>etc</a:t>
            </a:r>
            <a:endParaRPr/>
          </a:p>
        </p:txBody>
      </p:sp>
    </p:spTree>
  </p:cSld>
  <p:timing>
    <p:tnLst>
      <p:par>
        <p:cTn id="7" dur="indefinite" restart="never" nodeType="tmRoot">
          <p:childTnLst>
            <p:seq>
              <p:cTn id="8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" name="" descr=""/>
          <p:cNvPicPr/>
          <p:nvPr/>
        </p:nvPicPr>
        <p:blipFill>
          <a:blip r:embed="rId1"/>
          <a:stretch/>
        </p:blipFill>
        <p:spPr>
          <a:xfrm>
            <a:off x="1188720" y="2082600"/>
            <a:ext cx="7680960" cy="4501080"/>
          </a:xfrm>
          <a:prstGeom prst="rect">
            <a:avLst/>
          </a:prstGeom>
          <a:ln>
            <a:noFill/>
          </a:ln>
        </p:spPr>
      </p:pic>
    </p:spTree>
  </p:cSld>
  <p:timing>
    <p:tnLst>
      <p:par>
        <p:cTn id="9" dur="indefinite" restart="never" nodeType="tmRoot">
          <p:childTnLst>
            <p:seq>
              <p:cTn id="10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otalTime>545</TotalTime>
  <Application>LibreOffice/4.4.0.3$Linux_X86_64 LibreOffice_project/de093506bcdc5fafd9023ee680b8c60e3e0645d7</Applicat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2015-11-21T11:53:30Z</dcterms:created>
  <dc:language>en-US</dc:language>
  <dcterms:modified xsi:type="dcterms:W3CDTF">2015-11-21T13:19:19Z</dcterms:modified>
  <cp:revision>2</cp:revision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